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8"/>
  </p:notesMasterIdLst>
  <p:sldIdLst>
    <p:sldId id="256" r:id="rId2"/>
    <p:sldId id="258" r:id="rId3"/>
    <p:sldId id="304" r:id="rId4"/>
    <p:sldId id="286" r:id="rId5"/>
    <p:sldId id="295" r:id="rId6"/>
    <p:sldId id="287" r:id="rId7"/>
    <p:sldId id="288" r:id="rId8"/>
    <p:sldId id="290" r:id="rId9"/>
    <p:sldId id="292" r:id="rId10"/>
    <p:sldId id="291" r:id="rId11"/>
    <p:sldId id="293" r:id="rId12"/>
    <p:sldId id="294" r:id="rId13"/>
    <p:sldId id="296" r:id="rId14"/>
    <p:sldId id="283" r:id="rId15"/>
    <p:sldId id="333" r:id="rId16"/>
    <p:sldId id="334" r:id="rId17"/>
    <p:sldId id="264" r:id="rId18"/>
    <p:sldId id="301" r:id="rId19"/>
    <p:sldId id="277" r:id="rId20"/>
    <p:sldId id="298" r:id="rId21"/>
    <p:sldId id="279" r:id="rId22"/>
    <p:sldId id="284" r:id="rId23"/>
    <p:sldId id="299" r:id="rId24"/>
    <p:sldId id="280" r:id="rId25"/>
    <p:sldId id="285" r:id="rId26"/>
    <p:sldId id="302" r:id="rId27"/>
    <p:sldId id="281" r:id="rId28"/>
    <p:sldId id="300" r:id="rId29"/>
    <p:sldId id="282" r:id="rId30"/>
    <p:sldId id="305" r:id="rId31"/>
    <p:sldId id="306" r:id="rId32"/>
    <p:sldId id="262" r:id="rId33"/>
    <p:sldId id="338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13" r:id="rId46"/>
    <p:sldId id="312" r:id="rId47"/>
    <p:sldId id="276" r:id="rId48"/>
    <p:sldId id="308" r:id="rId49"/>
    <p:sldId id="309" r:id="rId50"/>
    <p:sldId id="310" r:id="rId51"/>
    <p:sldId id="311" r:id="rId52"/>
    <p:sldId id="328" r:id="rId53"/>
    <p:sldId id="330" r:id="rId54"/>
    <p:sldId id="331" r:id="rId55"/>
    <p:sldId id="332" r:id="rId56"/>
    <p:sldId id="329" r:id="rId57"/>
    <p:sldId id="360" r:id="rId58"/>
    <p:sldId id="272" r:id="rId59"/>
    <p:sldId id="347" r:id="rId60"/>
    <p:sldId id="358" r:id="rId61"/>
    <p:sldId id="356" r:id="rId62"/>
    <p:sldId id="357" r:id="rId63"/>
    <p:sldId id="355" r:id="rId64"/>
    <p:sldId id="297" r:id="rId65"/>
    <p:sldId id="339" r:id="rId66"/>
    <p:sldId id="34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8" autoAdjust="0"/>
  </p:normalViewPr>
  <p:slideViewPr>
    <p:cSldViewPr snapToGrid="0">
      <p:cViewPr varScale="1">
        <p:scale>
          <a:sx n="66" d="100"/>
          <a:sy n="66" d="100"/>
        </p:scale>
        <p:origin x="108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A0BFD-987B-491F-A965-D52AB955E144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3F-9BC6-4454-8275-BE0A2FED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6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 originates from </a:t>
            </a:r>
            <a:r>
              <a:rPr lang="en-US" i="1" dirty="0" smtClean="0"/>
              <a:t>Computer Vision</a:t>
            </a:r>
            <a:r>
              <a:rPr lang="en-US" dirty="0" smtClean="0"/>
              <a:t>, i.e. how do we enable computers to navigate and understand the world.</a:t>
            </a:r>
          </a:p>
          <a:p>
            <a:endParaRPr lang="en-US" dirty="0" smtClean="0"/>
          </a:p>
          <a:p>
            <a:r>
              <a:rPr lang="en-US" dirty="0" smtClean="0"/>
              <a:t>It depends on stereo visio</a:t>
            </a:r>
            <a:r>
              <a:rPr lang="en-US" baseline="0" dirty="0" smtClean="0"/>
              <a:t>n much like we do to make sense of the world in 3D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Photogrammetrically</a:t>
            </a:r>
            <a:r>
              <a:rPr lang="en-US" dirty="0" smtClean="0"/>
              <a:t> Derived Point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the Point Cloud Library (PCL), followed by mesh decimation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5F43F-9BC6-4454-8275-BE0A2FED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0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8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1AB9-C473-4D01-9ACF-48F2551BD5D3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3FC-8513-47B4-9307-148B98F97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m@clevelandmetroparks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mb2@clevelandmetroparks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ronemap.github.io/WebOD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mb2@clevelandmetroparks.com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944812"/>
            <a:ext cx="9144000" cy="2789272"/>
          </a:xfrm>
        </p:spPr>
        <p:txBody>
          <a:bodyPr>
            <a:normAutofit/>
          </a:bodyPr>
          <a:lstStyle/>
          <a:p>
            <a:r>
              <a:rPr lang="en-US" dirty="0"/>
              <a:t>Stephen </a:t>
            </a:r>
            <a:r>
              <a:rPr lang="en-US" dirty="0" smtClean="0"/>
              <a:t>Vincent Mather</a:t>
            </a:r>
            <a:r>
              <a:rPr lang="en-US" dirty="0"/>
              <a:t>, GIS Manager,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smathermather</a:t>
            </a:r>
            <a:r>
              <a:rPr lang="en-US" dirty="0"/>
              <a:t>, </a:t>
            </a:r>
            <a:r>
              <a:rPr lang="en-US" dirty="0" smtClean="0">
                <a:hlinkClick r:id="rId3"/>
              </a:rPr>
              <a:t>svm@clevelandmetroparks.com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Dakota Benjamin, Geospatial Developer, Cleveland </a:t>
            </a:r>
            <a:r>
              <a:rPr lang="en-US" dirty="0" err="1"/>
              <a:t>Metroparks</a:t>
            </a:r>
            <a:endParaRPr lang="en-US" dirty="0"/>
          </a:p>
          <a:p>
            <a:r>
              <a:rPr lang="en-US" dirty="0" smtClean="0">
                <a:hlinkClick r:id="rId4"/>
              </a:rPr>
              <a:t>dmb2@clevelandmetroparks.com</a:t>
            </a:r>
            <a:endParaRPr lang="en-US" dirty="0"/>
          </a:p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4157514"/>
            <a:ext cx="9144000" cy="2576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3" y="699768"/>
            <a:ext cx="10039958" cy="5051551"/>
          </a:xfrm>
        </p:spPr>
      </p:pic>
    </p:spTree>
    <p:extLst>
      <p:ext uri="{BB962C8B-B14F-4D97-AF65-F5344CB8AC3E}">
        <p14:creationId xmlns:p14="http://schemas.microsoft.com/office/powerpoint/2010/main" val="2504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1770251" y="529839"/>
            <a:ext cx="8666840" cy="5774012"/>
          </a:xfrm>
        </p:spPr>
      </p:pic>
    </p:spTree>
    <p:extLst>
      <p:ext uri="{BB962C8B-B14F-4D97-AF65-F5344CB8AC3E}">
        <p14:creationId xmlns:p14="http://schemas.microsoft.com/office/powerpoint/2010/main" val="13812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" y="555477"/>
            <a:ext cx="11891691" cy="5305292"/>
          </a:xfrm>
        </p:spPr>
      </p:pic>
      <p:sp>
        <p:nvSpPr>
          <p:cNvPr id="5" name="Rectangle 4"/>
          <p:cNvSpPr/>
          <p:nvPr/>
        </p:nvSpPr>
        <p:spPr>
          <a:xfrm>
            <a:off x="2812123" y="5860769"/>
            <a:ext cx="654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http://www.renishaw.com/media/img/gen/9a5511617ef7479a8d3ddc0917dc5b6d.png</a:t>
            </a:r>
          </a:p>
        </p:txBody>
      </p:sp>
    </p:spTree>
    <p:extLst>
      <p:ext uri="{BB962C8B-B14F-4D97-AF65-F5344CB8AC3E}">
        <p14:creationId xmlns:p14="http://schemas.microsoft.com/office/powerpoint/2010/main" val="409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0534" y="2549210"/>
            <a:ext cx="9144000" cy="3253384"/>
          </a:xfrm>
        </p:spPr>
        <p:txBody>
          <a:bodyPr>
            <a:normAutofit/>
          </a:bodyPr>
          <a:lstStyle/>
          <a:p>
            <a:r>
              <a:rPr lang="en-US" b="1" dirty="0" err="1"/>
              <a:t>OpenDroneMap</a:t>
            </a:r>
            <a:r>
              <a:rPr lang="en-US" b="1" dirty="0"/>
              <a:t> is an open source toolkit for aerial drone imagery.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It </a:t>
            </a:r>
            <a:r>
              <a:rPr lang="en-US" b="1" dirty="0"/>
              <a:t>is modern photogrammetry - fully automated matching, digital surface </a:t>
            </a:r>
            <a:r>
              <a:rPr lang="en-US" b="1" dirty="0" smtClean="0"/>
              <a:t>modelling, </a:t>
            </a:r>
            <a:r>
              <a:rPr lang="en-US" b="1" dirty="0"/>
              <a:t>and </a:t>
            </a:r>
            <a:r>
              <a:rPr lang="en-US" b="1" dirty="0" smtClean="0"/>
              <a:t>mosaicking</a:t>
            </a:r>
          </a:p>
          <a:p>
            <a:endParaRPr lang="en-US" b="1" dirty="0"/>
          </a:p>
          <a:p>
            <a:r>
              <a:rPr lang="en-US" b="1" dirty="0" smtClean="0"/>
              <a:t>Platform vs. Toolkit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57197" y="233601"/>
            <a:ext cx="2699648" cy="7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656" y="1843548"/>
            <a:ext cx="2025353" cy="1325563"/>
          </a:xfrm>
        </p:spPr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449" y="3169112"/>
            <a:ext cx="3426865" cy="1394344"/>
          </a:xfrm>
        </p:spPr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Photogrammetry</a:t>
            </a:r>
          </a:p>
        </p:txBody>
      </p:sp>
    </p:spTree>
    <p:extLst>
      <p:ext uri="{BB962C8B-B14F-4D97-AF65-F5344CB8AC3E}">
        <p14:creationId xmlns:p14="http://schemas.microsoft.com/office/powerpoint/2010/main" val="18118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465" y="1843548"/>
            <a:ext cx="2247545" cy="1325563"/>
          </a:xfrm>
        </p:spPr>
        <p:txBody>
          <a:bodyPr/>
          <a:lstStyle/>
          <a:p>
            <a:r>
              <a:rPr lang="en-US" dirty="0" smtClean="0"/>
              <a:t>Purposes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465" y="3169111"/>
            <a:ext cx="2691408" cy="23542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Ecology</a:t>
            </a:r>
          </a:p>
          <a:p>
            <a:r>
              <a:rPr lang="en-US" dirty="0" smtClean="0"/>
              <a:t>Humanitarian</a:t>
            </a:r>
          </a:p>
          <a:p>
            <a:r>
              <a:rPr lang="en-US" dirty="0" smtClean="0"/>
              <a:t>Participatory creation of data for the public good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15" y="192073"/>
            <a:ext cx="3302950" cy="3302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7868" y="6472062"/>
            <a:ext cx="678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http://image0-rubylane.s3.amazonaws.com/shops/suzanstreasures/VCx20-x201402.1L.jpg</a:t>
            </a:r>
          </a:p>
        </p:txBody>
      </p:sp>
    </p:spTree>
    <p:extLst>
      <p:ext uri="{BB962C8B-B14F-4D97-AF65-F5344CB8AC3E}">
        <p14:creationId xmlns:p14="http://schemas.microsoft.com/office/powerpoint/2010/main" val="4017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complicates my robot narrative…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0"/>
          <a:stretch/>
        </p:blipFill>
        <p:spPr>
          <a:xfrm>
            <a:off x="4226869" y="1825625"/>
            <a:ext cx="3738262" cy="3874420"/>
          </a:xfrm>
        </p:spPr>
      </p:pic>
      <p:sp>
        <p:nvSpPr>
          <p:cNvPr id="5" name="Rectangle 4"/>
          <p:cNvSpPr/>
          <p:nvPr/>
        </p:nvSpPr>
        <p:spPr>
          <a:xfrm>
            <a:off x="4912408" y="6484462"/>
            <a:ext cx="7453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https://s-media-cache-ak0.pinimg.com/736x/a7/9a/73/a79a731eea0f09d09c012856914e74dc.jpg</a:t>
            </a:r>
          </a:p>
        </p:txBody>
      </p:sp>
    </p:spTree>
    <p:extLst>
      <p:ext uri="{BB962C8B-B14F-4D97-AF65-F5344CB8AC3E}">
        <p14:creationId xmlns:p14="http://schemas.microsoft.com/office/powerpoint/2010/main" val="25697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ODM and the photogrammetric </a:t>
            </a:r>
            <a:r>
              <a:rPr lang="en-US" dirty="0"/>
              <a:t>p</a:t>
            </a:r>
            <a:r>
              <a:rPr lang="en-US" dirty="0" smtClean="0"/>
              <a:t>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8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and the photogrammetric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4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features extracted from images with overlap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2069"/>
            <a:ext cx="5368506" cy="3579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4" y="2342069"/>
            <a:ext cx="5363479" cy="35756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960323" y="2899775"/>
            <a:ext cx="6513535" cy="3757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461364" y="4296427"/>
            <a:ext cx="6557376" cy="4384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94063" y="5567820"/>
            <a:ext cx="6562671" cy="56366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70959" y="3933173"/>
            <a:ext cx="6551112" cy="106471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4381" y="6324075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Michelle Tobias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OpenDroneMap</a:t>
            </a:r>
            <a:r>
              <a:rPr lang="en-US" dirty="0"/>
              <a:t> is an open source toolkit for aerial drone imagery.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modern photogrammetry - fully automated matching, digital surface </a:t>
            </a:r>
            <a:r>
              <a:rPr lang="en-US" dirty="0" smtClean="0"/>
              <a:t>modeling, </a:t>
            </a:r>
            <a:r>
              <a:rPr lang="en-US" dirty="0"/>
              <a:t>and </a:t>
            </a:r>
            <a:r>
              <a:rPr lang="en-US" dirty="0" smtClean="0"/>
              <a:t>mosaicking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3200" b="1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401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from Matching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2275898"/>
            <a:ext cx="10639557" cy="45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Point Cloud from finding all matches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5" y="1551333"/>
            <a:ext cx="9128671" cy="51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3200" b="1" dirty="0" smtClean="0"/>
              <a:t>Poisson Surface Reconstruction</a:t>
            </a:r>
          </a:p>
          <a:p>
            <a:r>
              <a:rPr lang="en-US" sz="2400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25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6954"/>
            <a:ext cx="9532744" cy="5351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55" y="1508990"/>
            <a:ext cx="9529117" cy="53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from Motion</a:t>
            </a:r>
          </a:p>
          <a:p>
            <a:r>
              <a:rPr lang="en-US" sz="2400" dirty="0" smtClean="0"/>
              <a:t>Point Cloud Densification</a:t>
            </a:r>
          </a:p>
          <a:p>
            <a:r>
              <a:rPr lang="en-US" sz="2400" dirty="0" smtClean="0"/>
              <a:t>Poisson Surface Reconstruction</a:t>
            </a:r>
          </a:p>
          <a:p>
            <a:r>
              <a:rPr lang="en-US" sz="3200" b="1" dirty="0" smtClean="0"/>
              <a:t>Multi-View Stereo Texturing</a:t>
            </a:r>
          </a:p>
          <a:p>
            <a:r>
              <a:rPr lang="en-US" sz="2400" dirty="0" err="1" smtClean="0"/>
              <a:t>Orthophoto</a:t>
            </a:r>
            <a:r>
              <a:rPr lang="en-US" sz="2400" dirty="0" smtClean="0"/>
              <a:t> Generation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21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Texturing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28" y="1502123"/>
            <a:ext cx="9532744" cy="53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</a:p>
          <a:p>
            <a:r>
              <a:rPr lang="en-US" dirty="0" smtClean="0"/>
              <a:t>Point Cloud Densification</a:t>
            </a:r>
          </a:p>
          <a:p>
            <a:r>
              <a:rPr lang="en-US" dirty="0" smtClean="0"/>
              <a:t>Poisson Surface Reconstruction</a:t>
            </a:r>
          </a:p>
          <a:p>
            <a:r>
              <a:rPr lang="en-US" dirty="0" smtClean="0"/>
              <a:t>Multi-View Stereo Texturing</a:t>
            </a:r>
          </a:p>
          <a:p>
            <a:r>
              <a:rPr lang="en-US" sz="3600" b="1" dirty="0" err="1" smtClean="0"/>
              <a:t>Orthophoto</a:t>
            </a:r>
            <a:r>
              <a:rPr lang="en-US" sz="3600" b="1" dirty="0" smtClean="0"/>
              <a:t> Generation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7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6080" y="2598821"/>
            <a:ext cx="5573027" cy="31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8" y="-79256"/>
            <a:ext cx="10515600" cy="1325563"/>
          </a:xfrm>
        </p:spPr>
        <p:txBody>
          <a:bodyPr/>
          <a:lstStyle/>
          <a:p>
            <a:r>
              <a:rPr lang="en-US" dirty="0" err="1" smtClean="0"/>
              <a:t>Orthophoto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37330" y="-90130"/>
            <a:ext cx="5917340" cy="79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2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084" y="41558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In preparation for the robot takeover.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you may be asking: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great, Steve. How do I get started in collecting the necessary datasets for the robot takeover?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7950"/>
            <a:ext cx="6657975" cy="4210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5054" y="6550223"/>
            <a:ext cx="520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https://photoshopstar.com/graphics/wall-e-cartoon-style-wallpaper/</a:t>
            </a:r>
          </a:p>
        </p:txBody>
      </p:sp>
    </p:spTree>
    <p:extLst>
      <p:ext uri="{BB962C8B-B14F-4D97-AF65-F5344CB8AC3E}">
        <p14:creationId xmlns:p14="http://schemas.microsoft.com/office/powerpoint/2010/main" val="10512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OpenDroneMap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ways to install ODM:</a:t>
            </a:r>
            <a:endParaRPr lang="en-US" dirty="0"/>
          </a:p>
          <a:p>
            <a:pPr lvl="1"/>
            <a:r>
              <a:rPr lang="en-US" dirty="0" smtClean="0"/>
              <a:t>Natively using Ubuntu 14.04 or later (or with Virtual Machine via vagrant)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MacOS</a:t>
            </a:r>
            <a:r>
              <a:rPr lang="en-US" dirty="0" smtClean="0"/>
              <a:t> or Windows, by installing Docker</a:t>
            </a:r>
          </a:p>
          <a:p>
            <a:pPr lvl="1"/>
            <a:r>
              <a:rPr lang="en-US" dirty="0" smtClean="0"/>
              <a:t>Via the above methods but with a Web-based GUI called </a:t>
            </a:r>
            <a:r>
              <a:rPr lang="en-US" dirty="0" err="1" smtClean="0"/>
              <a:t>WebODM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Windows </a:t>
            </a:r>
            <a:r>
              <a:rPr lang="en-US" dirty="0" err="1" smtClean="0"/>
              <a:t>WebODM</a:t>
            </a:r>
            <a:r>
              <a:rPr lang="en-US" dirty="0" smtClean="0"/>
              <a:t> installer underway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See project: OpenDroneMap.org</a:t>
            </a:r>
          </a:p>
        </p:txBody>
      </p:sp>
    </p:spTree>
    <p:extLst>
      <p:ext uri="{BB962C8B-B14F-4D97-AF65-F5344CB8AC3E}">
        <p14:creationId xmlns:p14="http://schemas.microsoft.com/office/powerpoint/2010/main" val="3940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tool</a:t>
            </a:r>
          </a:p>
          <a:p>
            <a:r>
              <a:rPr lang="en-US" dirty="0" smtClean="0"/>
              <a:t>Portable </a:t>
            </a:r>
            <a:r>
              <a:rPr lang="en-US" dirty="0" err="1" smtClean="0"/>
              <a:t>OpenStreetMap</a:t>
            </a:r>
            <a:r>
              <a:rPr lang="en-US" smtClean="0"/>
              <a:t> (POSM)</a:t>
            </a:r>
          </a:p>
          <a:p>
            <a:r>
              <a:rPr lang="en-US" dirty="0" err="1" smtClean="0"/>
              <a:t>WebODM</a:t>
            </a:r>
            <a:endParaRPr lang="en-US" dirty="0" smtClean="0"/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/>
              <a:t>API Docs: </a:t>
            </a:r>
            <a:r>
              <a:rPr lang="en-US" dirty="0">
                <a:hlinkClick r:id="rId2"/>
              </a:rPr>
              <a:t>https://opendronemap.github.io/WebODM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18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8" y="0"/>
            <a:ext cx="1022246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57387" y="1538808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96" y="0"/>
            <a:ext cx="1025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15803" y="4496612"/>
            <a:ext cx="1309559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27974" y="4496612"/>
            <a:ext cx="1772818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54" y="0"/>
            <a:ext cx="1022669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03036" y="2079984"/>
            <a:ext cx="2668556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249" y="365124"/>
            <a:ext cx="8405501" cy="1325563"/>
          </a:xfrm>
        </p:spPr>
        <p:txBody>
          <a:bodyPr/>
          <a:lstStyle/>
          <a:p>
            <a:r>
              <a:rPr lang="en-US" dirty="0" smtClean="0"/>
              <a:t>Preparation for the Robot Takeover</a:t>
            </a:r>
            <a:endParaRPr lang="en-US" dirty="0"/>
          </a:p>
        </p:txBody>
      </p:sp>
      <p:pic>
        <p:nvPicPr>
          <p:cNvPr id="4" name="azyruE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</p:spPr>
      </p:pic>
      <p:sp>
        <p:nvSpPr>
          <p:cNvPr id="5" name="Rectangle 4"/>
          <p:cNvSpPr/>
          <p:nvPr/>
        </p:nvSpPr>
        <p:spPr>
          <a:xfrm>
            <a:off x="4384705" y="6488668"/>
            <a:ext cx="3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https://imgur.com/gallery/azyruE3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48955" y="365124"/>
            <a:ext cx="1795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8" y="0"/>
            <a:ext cx="1024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9" y="0"/>
            <a:ext cx="10248181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5224" y="4385387"/>
            <a:ext cx="1436915" cy="503853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1" y="0"/>
            <a:ext cx="10110158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4670" y="5317706"/>
            <a:ext cx="773444" cy="58857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34" y="0"/>
            <a:ext cx="10101532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554545" y="736376"/>
            <a:ext cx="559838" cy="504596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3" y="0"/>
            <a:ext cx="1011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and Future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/>
              <a:t>American Red Cross</a:t>
            </a:r>
          </a:p>
          <a:p>
            <a:pPr lvl="1"/>
            <a:r>
              <a:rPr lang="en-US" dirty="0" smtClean="0"/>
              <a:t>Integration with Portable </a:t>
            </a:r>
            <a:r>
              <a:rPr lang="en-US" dirty="0" err="1" smtClean="0"/>
              <a:t>OpenStreetMap</a:t>
            </a:r>
            <a:r>
              <a:rPr lang="en-US" dirty="0" smtClean="0"/>
              <a:t> (POSM)</a:t>
            </a:r>
          </a:p>
          <a:p>
            <a:r>
              <a:rPr lang="en-US" dirty="0" smtClean="0"/>
              <a:t>Humanitarian Innovation Fund</a:t>
            </a:r>
          </a:p>
          <a:p>
            <a:pPr lvl="1"/>
            <a:r>
              <a:rPr lang="en-US" dirty="0" smtClean="0"/>
              <a:t>Make ODM Easier to Use</a:t>
            </a:r>
          </a:p>
          <a:p>
            <a:pPr lvl="1"/>
            <a:r>
              <a:rPr lang="en-US" dirty="0" smtClean="0"/>
              <a:t>Make the products from it better /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OpenDroneMap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Quality and robustness improvements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Reduce memory footprint</a:t>
            </a:r>
          </a:p>
          <a:p>
            <a:pPr lvl="1"/>
            <a:r>
              <a:rPr lang="en-US" dirty="0" smtClean="0"/>
              <a:t>Data Partitioning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Add automated DTM extraction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Mesh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11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DTM Extraction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7" y="147011"/>
            <a:ext cx="10972800" cy="5822447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36032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-14066"/>
            <a:ext cx="10972800" cy="6488141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602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95" y="92016"/>
            <a:ext cx="7793399" cy="6023139"/>
          </a:xfrm>
        </p:spPr>
      </p:pic>
      <p:sp>
        <p:nvSpPr>
          <p:cNvPr id="4" name="Rectangle 3"/>
          <p:cNvSpPr/>
          <p:nvPr/>
        </p:nvSpPr>
        <p:spPr>
          <a:xfrm>
            <a:off x="418744" y="6115155"/>
            <a:ext cx="1205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Midpines</a:t>
            </a:r>
            <a:r>
              <a:rPr lang="en-US" dirty="0"/>
              <a:t>, flown by </a:t>
            </a:r>
            <a:r>
              <a:rPr lang="en-US" dirty="0" err="1"/>
              <a:t>NextGen</a:t>
            </a:r>
            <a:r>
              <a:rPr lang="en-US" dirty="0"/>
              <a:t> Air Transportation Center (NGAT) access to the data through collaboration with Center for Geospatial Analytics at NCSU</a:t>
            </a:r>
          </a:p>
        </p:txBody>
      </p:sp>
    </p:spTree>
    <p:extLst>
      <p:ext uri="{BB962C8B-B14F-4D97-AF65-F5344CB8AC3E}">
        <p14:creationId xmlns:p14="http://schemas.microsoft.com/office/powerpoint/2010/main" val="12625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reporting and robustness improvements</a:t>
            </a:r>
          </a:p>
          <a:p>
            <a:r>
              <a:rPr lang="en-US" dirty="0"/>
              <a:t>Incremental </a:t>
            </a:r>
            <a:r>
              <a:rPr lang="en-US" dirty="0" smtClean="0"/>
              <a:t>optimizations</a:t>
            </a:r>
          </a:p>
          <a:p>
            <a:r>
              <a:rPr lang="en-US" dirty="0" smtClean="0"/>
              <a:t>Large-scale pipeline</a:t>
            </a:r>
          </a:p>
        </p:txBody>
      </p:sp>
    </p:spTree>
    <p:extLst>
      <p:ext uri="{BB962C8B-B14F-4D97-AF65-F5344CB8AC3E}">
        <p14:creationId xmlns:p14="http://schemas.microsoft.com/office/powerpoint/2010/main" val="2521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reporting and </a:t>
            </a:r>
            <a:r>
              <a:rPr lang="en-US" dirty="0" smtClean="0"/>
              <a:t>robotness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reporting system to </a:t>
            </a:r>
            <a:r>
              <a:rPr lang="en-US" dirty="0" err="1"/>
              <a:t>OpenSfM</a:t>
            </a:r>
            <a:endParaRPr lang="en-US" dirty="0"/>
          </a:p>
          <a:p>
            <a:pPr lvl="1"/>
            <a:r>
              <a:rPr lang="en-US" dirty="0"/>
              <a:t>Collect </a:t>
            </a:r>
            <a:r>
              <a:rPr lang="en-US" dirty="0" smtClean="0"/>
              <a:t>metadata on </a:t>
            </a:r>
            <a:r>
              <a:rPr lang="en-US" dirty="0"/>
              <a:t>Structure from Motion Process</a:t>
            </a:r>
          </a:p>
          <a:p>
            <a:pPr lvl="2"/>
            <a:r>
              <a:rPr lang="en-US" dirty="0"/>
              <a:t>Number of </a:t>
            </a:r>
            <a:r>
              <a:rPr lang="en-US" dirty="0" smtClean="0"/>
              <a:t>matches, Matching </a:t>
            </a:r>
            <a:r>
              <a:rPr lang="en-US" dirty="0"/>
              <a:t>graph between </a:t>
            </a:r>
            <a:r>
              <a:rPr lang="en-US" dirty="0" smtClean="0"/>
              <a:t>images, Number </a:t>
            </a:r>
            <a:r>
              <a:rPr lang="en-US" dirty="0"/>
              <a:t>of reconstructed images and </a:t>
            </a:r>
            <a:r>
              <a:rPr lang="en-US" dirty="0" smtClean="0"/>
              <a:t>points, Histogram </a:t>
            </a:r>
            <a:r>
              <a:rPr lang="en-US" dirty="0"/>
              <a:t>of </a:t>
            </a:r>
            <a:r>
              <a:rPr lang="en-US" dirty="0" err="1"/>
              <a:t>reprojection</a:t>
            </a:r>
            <a:r>
              <a:rPr lang="en-US" dirty="0"/>
              <a:t> </a:t>
            </a:r>
            <a:r>
              <a:rPr lang="en-US" dirty="0" smtClean="0"/>
              <a:t>errors, Memory Usage, etc.</a:t>
            </a:r>
          </a:p>
          <a:p>
            <a:r>
              <a:rPr lang="en-US" dirty="0" smtClean="0"/>
              <a:t>Improve Robotness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and classify </a:t>
            </a:r>
            <a:r>
              <a:rPr lang="en-US" dirty="0" smtClean="0"/>
              <a:t>failures</a:t>
            </a:r>
            <a:endParaRPr lang="en-US" dirty="0"/>
          </a:p>
          <a:p>
            <a:pPr lvl="1"/>
            <a:r>
              <a:rPr lang="en-US" dirty="0"/>
              <a:t>Improve results on </a:t>
            </a:r>
            <a:r>
              <a:rPr lang="en-US" dirty="0" smtClean="0"/>
              <a:t>difficult datasets</a:t>
            </a:r>
          </a:p>
          <a:p>
            <a:pPr lvl="1"/>
            <a:r>
              <a:rPr lang="en-US" dirty="0" smtClean="0"/>
              <a:t>Establish test datasets for ongoing 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75" y="4566158"/>
            <a:ext cx="1567603" cy="22207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0064" y="6589511"/>
            <a:ext cx="4261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http://davemilburn.deviantart.com/art/BB8-586862785</a:t>
            </a:r>
          </a:p>
        </p:txBody>
      </p:sp>
    </p:spTree>
    <p:extLst>
      <p:ext uri="{BB962C8B-B14F-4D97-AF65-F5344CB8AC3E}">
        <p14:creationId xmlns:p14="http://schemas.microsoft.com/office/powerpoint/2010/main" val="5585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</a:t>
            </a:r>
            <a:r>
              <a:rPr lang="en-US" dirty="0" err="1" smtClean="0"/>
              <a:t>pipeline</a:t>
            </a:r>
            <a:r>
              <a:rPr lang="en-US" baseline="30000" dirty="0" err="1" smtClean="0"/>
              <a:t>or</a:t>
            </a:r>
            <a:r>
              <a:rPr lang="en-US" baseline="30000" dirty="0" smtClean="0"/>
              <a:t> breaking datasets into bite-size pieces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698"/>
            <a:ext cx="5181600" cy="286719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large </a:t>
            </a:r>
            <a:r>
              <a:rPr lang="en-US" dirty="0"/>
              <a:t>numbers of images into smaller </a:t>
            </a:r>
            <a:r>
              <a:rPr lang="en-US" dirty="0" smtClean="0"/>
              <a:t>groups</a:t>
            </a:r>
          </a:p>
          <a:p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 err="1" smtClean="0"/>
              <a:t>OpenSfM</a:t>
            </a:r>
            <a:r>
              <a:rPr lang="en-US" dirty="0" smtClean="0"/>
              <a:t> </a:t>
            </a:r>
            <a:r>
              <a:rPr lang="en-US" dirty="0"/>
              <a:t>reconstruction on each </a:t>
            </a:r>
            <a:r>
              <a:rPr lang="en-US" dirty="0" smtClean="0"/>
              <a:t>subgroup</a:t>
            </a:r>
          </a:p>
          <a:p>
            <a:r>
              <a:rPr lang="en-US" dirty="0" smtClean="0"/>
              <a:t>Align </a:t>
            </a:r>
            <a:r>
              <a:rPr lang="en-US" dirty="0"/>
              <a:t>and transform those groups to each other using matching features between the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_zanzib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5125"/>
            <a:ext cx="12192000" cy="64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" y="1825625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Improve processor use </a:t>
            </a:r>
            <a:endParaRPr lang="en-US" dirty="0" smtClean="0"/>
          </a:p>
          <a:p>
            <a:pPr lvl="1"/>
            <a:r>
              <a:rPr lang="en-US" dirty="0" smtClean="0"/>
              <a:t>Cascade Hashing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matching </a:t>
            </a:r>
          </a:p>
          <a:p>
            <a:pPr marL="914400" lvl="2" indent="0">
              <a:buNone/>
            </a:pP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Bag </a:t>
            </a:r>
            <a:r>
              <a:rPr lang="en-US" dirty="0"/>
              <a:t>of </a:t>
            </a:r>
            <a:r>
              <a:rPr lang="en-US" dirty="0" smtClean="0"/>
              <a:t>Words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Improved Memory Use: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correspondence graph data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SLAM-like </a:t>
            </a:r>
            <a:r>
              <a:rPr lang="en-US" dirty="0"/>
              <a:t>pose-graph methods for global adjustment of camera </a:t>
            </a:r>
            <a:r>
              <a:rPr lang="en-US" dirty="0" smtClean="0"/>
              <a:t>position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Incremental </a:t>
            </a:r>
            <a:r>
              <a:rPr lang="en-US" dirty="0" smtClean="0"/>
              <a:t>optimizations </a:t>
            </a:r>
            <a:r>
              <a:rPr lang="en-US" baseline="30000" dirty="0" smtClean="0"/>
              <a:t>or what happens after it’s down the gullet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93" y="1902999"/>
            <a:ext cx="6759905" cy="380244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8200" y="1857132"/>
            <a:ext cx="5181600" cy="4351338"/>
          </a:xfrm>
        </p:spPr>
        <p:txBody>
          <a:bodyPr/>
          <a:lstStyle/>
          <a:p>
            <a:r>
              <a:rPr lang="en-US" dirty="0"/>
              <a:t>20k images on one 32 core machine:</a:t>
            </a:r>
          </a:p>
          <a:p>
            <a:pPr lvl="1"/>
            <a:r>
              <a:rPr lang="en-US" dirty="0"/>
              <a:t>For ZMI, could process on &lt;15 machines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312" y="6053567"/>
            <a:ext cx="957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Jian Cheng, Cong </a:t>
            </a:r>
            <a:r>
              <a:rPr lang="en-US" sz="1200" dirty="0" err="1"/>
              <a:t>Leng</a:t>
            </a:r>
            <a:r>
              <a:rPr lang="en-US" sz="1200" dirty="0"/>
              <a:t>, </a:t>
            </a:r>
            <a:r>
              <a:rPr lang="en-US" sz="1200" dirty="0" err="1"/>
              <a:t>Jiaxiang</a:t>
            </a:r>
            <a:r>
              <a:rPr lang="en-US" sz="1200" dirty="0"/>
              <a:t> Wu, Hainan Cui, </a:t>
            </a:r>
            <a:r>
              <a:rPr lang="en-US" sz="1200" dirty="0" err="1"/>
              <a:t>Hanqing</a:t>
            </a:r>
            <a:r>
              <a:rPr lang="en-US" sz="1200" dirty="0"/>
              <a:t> Lu; The IEEE Conference on Computer Vision and Pattern Recognition (CVPR), 2014, pp. 1-8 </a:t>
            </a:r>
          </a:p>
          <a:p>
            <a:r>
              <a:rPr lang="en-US" sz="1200" dirty="0"/>
              <a:t>[2] Michal </a:t>
            </a:r>
            <a:r>
              <a:rPr lang="en-US" sz="1200" dirty="0" err="1"/>
              <a:t>Havlena</a:t>
            </a:r>
            <a:r>
              <a:rPr lang="en-US" sz="1200" dirty="0"/>
              <a:t>, Konrad Schindler; </a:t>
            </a:r>
            <a:r>
              <a:rPr lang="en-US" sz="1200" dirty="0" err="1"/>
              <a:t>VocMatch</a:t>
            </a:r>
            <a:r>
              <a:rPr lang="en-US" sz="1200" dirty="0"/>
              <a:t>: Efficient Multiview Correspondence for Structure from Motion; Institute of Geodesy and Photogrammetry, ETH Zurich, Switzerland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91312" y="5879506"/>
            <a:ext cx="1024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2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WebODM</a:t>
            </a:r>
            <a:r>
              <a:rPr lang="en-US" dirty="0" smtClean="0"/>
              <a:t>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</a:t>
            </a:r>
            <a:r>
              <a:rPr lang="en-US" dirty="0" smtClean="0"/>
              <a:t>display</a:t>
            </a:r>
          </a:p>
          <a:p>
            <a:r>
              <a:rPr lang="en-US" dirty="0" smtClean="0"/>
              <a:t>Volumetric Measurements</a:t>
            </a:r>
          </a:p>
          <a:p>
            <a:r>
              <a:rPr lang="en-US" dirty="0" smtClean="0"/>
              <a:t>Mission Planning</a:t>
            </a:r>
          </a:p>
          <a:p>
            <a:r>
              <a:rPr lang="en-US" dirty="0" smtClean="0"/>
              <a:t>Mobile </a:t>
            </a:r>
            <a:r>
              <a:rPr lang="en-US" dirty="0"/>
              <a:t>App for autonomous </a:t>
            </a:r>
            <a:r>
              <a:rPr lang="en-US" dirty="0" smtClean="0"/>
              <a:t>flight</a:t>
            </a:r>
          </a:p>
          <a:p>
            <a:r>
              <a:rPr lang="en-US" dirty="0" smtClean="0"/>
              <a:t>QGIS integration</a:t>
            </a:r>
          </a:p>
          <a:p>
            <a:endParaRPr lang="en-US" dirty="0"/>
          </a:p>
          <a:p>
            <a:r>
              <a:rPr lang="en-US" dirty="0"/>
              <a:t>Integration with Entwine + Greyhound</a:t>
            </a:r>
          </a:p>
          <a:p>
            <a:r>
              <a:rPr lang="en-US" dirty="0" smtClean="0"/>
              <a:t>Integration with </a:t>
            </a:r>
            <a:r>
              <a:rPr lang="en-US" dirty="0" err="1" smtClean="0"/>
              <a:t>OpenAerialMap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4" y="487110"/>
            <a:ext cx="9952279" cy="5672799"/>
          </a:xfrm>
        </p:spPr>
      </p:pic>
      <p:sp>
        <p:nvSpPr>
          <p:cNvPr id="5" name="Rectangle 4"/>
          <p:cNvSpPr/>
          <p:nvPr/>
        </p:nvSpPr>
        <p:spPr>
          <a:xfrm>
            <a:off x="1227746" y="6310874"/>
            <a:ext cx="9351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https://s-media-cache-ak0.pinimg.com/736x/61/f0/37/61f037cb982dbd3d9720a107e9373b01.jpg</a:t>
            </a:r>
          </a:p>
        </p:txBody>
      </p:sp>
    </p:spTree>
    <p:extLst>
      <p:ext uri="{BB962C8B-B14F-4D97-AF65-F5344CB8AC3E}">
        <p14:creationId xmlns:p14="http://schemas.microsoft.com/office/powerpoint/2010/main" val="49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0" b="29704"/>
          <a:stretch/>
        </p:blipFill>
        <p:spPr>
          <a:xfrm>
            <a:off x="1323482" y="447259"/>
            <a:ext cx="9519879" cy="5933663"/>
          </a:xfrm>
        </p:spPr>
      </p:pic>
    </p:spTree>
    <p:extLst>
      <p:ext uri="{BB962C8B-B14F-4D97-AF65-F5344CB8AC3E}">
        <p14:creationId xmlns:p14="http://schemas.microsoft.com/office/powerpoint/2010/main" val="36063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301" y="497508"/>
            <a:ext cx="4199277" cy="58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0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237" y="557213"/>
            <a:ext cx="37195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578543"/>
            <a:ext cx="10515600" cy="410036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7200" dirty="0"/>
              <a:t>Thank you</a:t>
            </a:r>
          </a:p>
          <a:p>
            <a:pPr marL="0" indent="0" algn="ctr">
              <a:buNone/>
            </a:pPr>
            <a:r>
              <a:rPr lang="en-US" sz="7200" dirty="0"/>
              <a:t>Merci</a:t>
            </a:r>
          </a:p>
          <a:p>
            <a:pPr marL="0" indent="0" algn="ctr">
              <a:buNone/>
            </a:pPr>
            <a:r>
              <a:rPr lang="en-US" sz="7200" dirty="0" err="1"/>
              <a:t>Asanteni</a:t>
            </a:r>
            <a:endParaRPr lang="en-US" sz="7200" dirty="0"/>
          </a:p>
          <a:p>
            <a:pPr marL="0" indent="0" algn="ctr">
              <a:buNone/>
            </a:pPr>
            <a:r>
              <a:rPr lang="en-US" sz="7200" dirty="0" err="1"/>
              <a:t>Murakoze</a:t>
            </a:r>
            <a:endParaRPr lang="en-US" sz="7200" dirty="0"/>
          </a:p>
          <a:p>
            <a:pPr marL="0" indent="0" algn="ctr">
              <a:buNone/>
            </a:pPr>
            <a:r>
              <a:rPr lang="en-US" sz="7200" dirty="0" err="1"/>
              <a:t>Mwebale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9254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521" y="466228"/>
            <a:ext cx="2433368" cy="1325563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Questions</a:t>
            </a:r>
            <a:endParaRPr lang="en-US" sz="3600" i="1" dirty="0"/>
          </a:p>
        </p:txBody>
      </p:sp>
      <p:pic>
        <p:nvPicPr>
          <p:cNvPr id="4" name="azyru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738" y="1590675"/>
            <a:ext cx="8516937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7514"/>
            <a:ext cx="9144000" cy="2576571"/>
          </a:xfrm>
        </p:spPr>
        <p:txBody>
          <a:bodyPr>
            <a:normAutofit/>
          </a:bodyPr>
          <a:lstStyle/>
          <a:p>
            <a:r>
              <a:rPr lang="en-US" dirty="0" smtClean="0"/>
              <a:t>Stephen </a:t>
            </a:r>
            <a:r>
              <a:rPr lang="en-US" dirty="0"/>
              <a:t>Mather, GIS Manager, Cleveland </a:t>
            </a:r>
            <a:r>
              <a:rPr lang="en-US" dirty="0" err="1" smtClean="0"/>
              <a:t>Metroparks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smathermather</a:t>
            </a:r>
            <a:r>
              <a:rPr lang="en-US" dirty="0" smtClean="0"/>
              <a:t>, svm@clevelandmetroparks.com</a:t>
            </a:r>
          </a:p>
          <a:p>
            <a:r>
              <a:rPr lang="en-US" dirty="0" smtClean="0"/>
              <a:t>Dakota Benjamin, Geospatial Developer, Cleveland </a:t>
            </a:r>
            <a:r>
              <a:rPr lang="en-US" dirty="0" err="1" smtClean="0"/>
              <a:t>Metroparks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dmb2@clevelandmetroparks.com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0124" y="1122363"/>
            <a:ext cx="10771750" cy="28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that keep me up at night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 the web side, how do we scale provisioning of data?</a:t>
            </a:r>
          </a:p>
          <a:p>
            <a:r>
              <a:rPr lang="en-US" dirty="0" smtClean="0"/>
              <a:t>How do we deal with conflation of very large datasets</a:t>
            </a:r>
          </a:p>
          <a:p>
            <a:pPr lvl="1"/>
            <a:r>
              <a:rPr lang="en-US" dirty="0" smtClean="0"/>
              <a:t>Do we have appropriate tools in proj4 for geodetic datasets</a:t>
            </a:r>
          </a:p>
          <a:p>
            <a:pPr lvl="1"/>
            <a:r>
              <a:rPr lang="en-US" dirty="0" smtClean="0"/>
              <a:t>Does it matter at the level of accuracy (not precision) at which we are operating?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07064"/>
            <a:ext cx="5181600" cy="4188460"/>
          </a:xfrm>
        </p:spPr>
      </p:pic>
      <p:sp>
        <p:nvSpPr>
          <p:cNvPr id="7" name="Rectangle 6"/>
          <p:cNvSpPr/>
          <p:nvPr/>
        </p:nvSpPr>
        <p:spPr>
          <a:xfrm>
            <a:off x="8152547" y="6483190"/>
            <a:ext cx="397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https://pbs.twimg.com/media/CUd3lYfVAAAjsDj.jpg</a:t>
            </a:r>
          </a:p>
        </p:txBody>
      </p:sp>
    </p:spTree>
    <p:extLst>
      <p:ext uri="{BB962C8B-B14F-4D97-AF65-F5344CB8AC3E}">
        <p14:creationId xmlns:p14="http://schemas.microsoft.com/office/powerpoint/2010/main" val="382964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3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61327"/>
            <a:ext cx="12192000" cy="5232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https://www.walldevil.com/6554-bridges-cities-crescent-moon-fantasy-futuristic-japan-landscapes-moss-nature-postapocalyptic-rainbow-bridge-ruins-ships-tokyo-tokyogenso-vehicles.html</a:t>
            </a:r>
          </a:p>
        </p:txBody>
      </p:sp>
    </p:spTree>
    <p:extLst>
      <p:ext uri="{BB962C8B-B14F-4D97-AF65-F5344CB8AC3E}">
        <p14:creationId xmlns:p14="http://schemas.microsoft.com/office/powerpoint/2010/main" val="23340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30" y="342264"/>
            <a:ext cx="4114070" cy="6014593"/>
          </a:xfrm>
        </p:spPr>
      </p:pic>
      <p:sp>
        <p:nvSpPr>
          <p:cNvPr id="6" name="Rectangle 5"/>
          <p:cNvSpPr/>
          <p:nvPr/>
        </p:nvSpPr>
        <p:spPr>
          <a:xfrm>
            <a:off x="2314194" y="6356857"/>
            <a:ext cx="7400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https://s-media-cache-ak0.pinimg.com/736x/36/a5/e7/36a5e797df79b8ed4931d40dc75c0084.jpg</a:t>
            </a:r>
          </a:p>
        </p:txBody>
      </p:sp>
    </p:spTree>
    <p:extLst>
      <p:ext uri="{BB962C8B-B14F-4D97-AF65-F5344CB8AC3E}">
        <p14:creationId xmlns:p14="http://schemas.microsoft.com/office/powerpoint/2010/main" val="1677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59" y="410198"/>
            <a:ext cx="7951091" cy="5963318"/>
          </a:xfrm>
        </p:spPr>
      </p:pic>
    </p:spTree>
    <p:extLst>
      <p:ext uri="{BB962C8B-B14F-4D97-AF65-F5344CB8AC3E}">
        <p14:creationId xmlns:p14="http://schemas.microsoft.com/office/powerpoint/2010/main" val="16704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6117</TotalTime>
  <Words>1030</Words>
  <Application>Microsoft Office PowerPoint</Application>
  <PresentationFormat>Widescreen</PresentationFormat>
  <Paragraphs>193</Paragraphs>
  <Slides>66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Preparation for the Robot Takeover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</vt:lpstr>
      <vt:lpstr>Purposes</vt:lpstr>
      <vt:lpstr>This complicates my robot narrative…</vt:lpstr>
      <vt:lpstr>ODM and the photogrammetric process</vt:lpstr>
      <vt:lpstr>ODM and the photogrammetric process</vt:lpstr>
      <vt:lpstr>Structure from Motion</vt:lpstr>
      <vt:lpstr>Photogrammetry Process</vt:lpstr>
      <vt:lpstr>Point Cloud from Matching</vt:lpstr>
      <vt:lpstr>Dense Point Cloud from finding all matches</vt:lpstr>
      <vt:lpstr>Photogrammetry Process</vt:lpstr>
      <vt:lpstr>Mesh</vt:lpstr>
      <vt:lpstr>Mesh</vt:lpstr>
      <vt:lpstr>Photogrammetry Process</vt:lpstr>
      <vt:lpstr>Texturing</vt:lpstr>
      <vt:lpstr>Photogrammetry Process</vt:lpstr>
      <vt:lpstr>Orthophoto Generation</vt:lpstr>
      <vt:lpstr>Questions you may be asking:</vt:lpstr>
      <vt:lpstr>How to Use OpenDroneMap</vt:lpstr>
      <vt:lpstr>Installation</vt:lpstr>
      <vt:lpstr>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and Future</vt:lpstr>
      <vt:lpstr>Funding</vt:lpstr>
      <vt:lpstr>OpenDroneMap: Future</vt:lpstr>
      <vt:lpstr>DTM Extraction</vt:lpstr>
      <vt:lpstr>PowerPoint Presentation</vt:lpstr>
      <vt:lpstr>PowerPoint Presentation</vt:lpstr>
      <vt:lpstr>PowerPoint Presentation</vt:lpstr>
      <vt:lpstr>Near-term improvements</vt:lpstr>
      <vt:lpstr>Quality reporting and robotness improvements</vt:lpstr>
      <vt:lpstr>Large-scale pipelineor breaking datasets into bite-size pieces</vt:lpstr>
      <vt:lpstr>PowerPoint Presentation</vt:lpstr>
      <vt:lpstr>Incremental optimizations or what happens after it’s down the gullet</vt:lpstr>
      <vt:lpstr>Incremental optimizations or what happens after it’s down the gullet</vt:lpstr>
      <vt:lpstr>WebODM: Future</vt:lpstr>
      <vt:lpstr>Use Case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Questions that keep me up at night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Benjamin</dc:creator>
  <cp:lastModifiedBy>Stephen V. Mather</cp:lastModifiedBy>
  <cp:revision>108</cp:revision>
  <dcterms:created xsi:type="dcterms:W3CDTF">2017-02-06T15:39:25Z</dcterms:created>
  <dcterms:modified xsi:type="dcterms:W3CDTF">2017-07-08T20:27:16Z</dcterms:modified>
</cp:coreProperties>
</file>